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7" r:id="rId22"/>
    <p:sldId id="278" r:id="rId23"/>
    <p:sldId id="280" r:id="rId24"/>
    <p:sldId id="281" r:id="rId25"/>
    <p:sldId id="279" r:id="rId26"/>
    <p:sldId id="276" r:id="rId27"/>
    <p:sldId id="282" r:id="rId2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AD8DF1-1151-472C-A311-ABA8EE647AFF}" type="datetimeFigureOut">
              <a:rPr lang="pl-PL"/>
              <a:pPr>
                <a:defRPr/>
              </a:pPr>
              <a:t>2021-11-21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3D503F-2C01-4B1A-AFDA-6F60275315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545A-49E1-4D9D-8CF1-F1B029A9D952}" type="datetimeFigureOut">
              <a:rPr lang="pl-PL"/>
              <a:pPr>
                <a:defRPr/>
              </a:pPr>
              <a:t>2021-11-21</a:t>
            </a:fld>
            <a:endParaRPr lang="pl-PL"/>
          </a:p>
        </p:txBody>
      </p:sp>
      <p:sp>
        <p:nvSpPr>
          <p:cNvPr id="5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127DB-201D-482A-A061-2F064A84F8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9FB54-B3C3-4D4A-AD2D-4BB194BF9F75}" type="datetimeFigureOut">
              <a:rPr lang="pl-PL"/>
              <a:pPr>
                <a:defRPr/>
              </a:pPr>
              <a:t>2021-11-21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A915B-567B-45C9-8C3F-870BE3C24F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AAAF-B66B-4A6A-BE60-174150168CB1}" type="datetimeFigureOut">
              <a:rPr lang="pl-PL"/>
              <a:pPr>
                <a:defRPr/>
              </a:pPr>
              <a:t>2021-11-21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B05EE-F405-4497-A81A-3C4708F5DD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8CC5C-957F-4103-B848-9CFDD783193B}" type="datetimeFigureOut">
              <a:rPr lang="pl-PL"/>
              <a:pPr>
                <a:defRPr/>
              </a:pPr>
              <a:t>2021-11-21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90AED-AA0B-47F7-BA0F-CEEA416905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9CFD-B561-404F-8607-0DD3C496ECA7}" type="datetimeFigureOut">
              <a:rPr lang="pl-PL"/>
              <a:pPr>
                <a:defRPr/>
              </a:pPr>
              <a:t>2021-11-21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D8FC-3B9A-4445-ADED-0E1627E662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4829-3B3C-474B-9A82-B0B78764D86A}" type="datetimeFigureOut">
              <a:rPr lang="pl-PL"/>
              <a:pPr>
                <a:defRPr/>
              </a:pPr>
              <a:t>2021-11-21</a:t>
            </a:fld>
            <a:endParaRPr lang="pl-PL"/>
          </a:p>
        </p:txBody>
      </p:sp>
      <p:sp>
        <p:nvSpPr>
          <p:cNvPr id="6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1F10-5FC6-4C02-8D47-90E5736FEE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DD9C-9B10-4766-9617-6898061439C9}" type="datetimeFigureOut">
              <a:rPr lang="pl-PL"/>
              <a:pPr>
                <a:defRPr/>
              </a:pPr>
              <a:t>2021-11-21</a:t>
            </a:fld>
            <a:endParaRPr lang="pl-PL"/>
          </a:p>
        </p:txBody>
      </p:sp>
      <p:sp>
        <p:nvSpPr>
          <p:cNvPr id="8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A6970-D011-4D5B-A8B8-68DFAE6EBB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57F4E-8296-489C-908B-EDC92DCAEC26}" type="datetimeFigureOut">
              <a:rPr lang="pl-PL"/>
              <a:pPr>
                <a:defRPr/>
              </a:pPr>
              <a:t>2021-11-21</a:t>
            </a:fld>
            <a:endParaRPr lang="pl-PL"/>
          </a:p>
        </p:txBody>
      </p:sp>
      <p:sp>
        <p:nvSpPr>
          <p:cNvPr id="4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39647-F276-4695-9116-03E3F09DA4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67734-4028-4CDF-8562-D7F700F91C1D}" type="datetimeFigureOut">
              <a:rPr lang="pl-PL"/>
              <a:pPr>
                <a:defRPr/>
              </a:pPr>
              <a:t>2021-11-21</a:t>
            </a:fld>
            <a:endParaRPr lang="pl-PL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20E0-0CCD-4A18-8B3E-4CB3EF75F7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32CEB-F519-4FEE-8489-34F552128AA5}" type="datetimeFigureOut">
              <a:rPr lang="pl-PL"/>
              <a:pPr>
                <a:defRPr/>
              </a:pPr>
              <a:t>2021-11-21</a:t>
            </a:fld>
            <a:endParaRPr lang="pl-PL"/>
          </a:p>
        </p:txBody>
      </p:sp>
      <p:sp>
        <p:nvSpPr>
          <p:cNvPr id="6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96B4D-8274-4E77-9F85-959C835D5C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e ściętym i zaokrąglonym rogi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ójkąt prostokątny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olny kształt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26C86-D4AC-43C3-9643-02D861BFF780}" type="datetimeFigureOut">
              <a:rPr lang="pl-PL"/>
              <a:pPr>
                <a:defRPr/>
              </a:pPr>
              <a:t>2021-11-21</a:t>
            </a:fld>
            <a:endParaRPr lang="pl-PL"/>
          </a:p>
        </p:txBody>
      </p:sp>
      <p:sp>
        <p:nvSpPr>
          <p:cNvPr id="10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12804-F738-46A3-B104-FF4E0EA2FC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9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F85C3A-AC28-4157-9B87-78240D3DF402}" type="datetimeFigureOut">
              <a:rPr lang="pl-PL"/>
              <a:pPr>
                <a:defRPr/>
              </a:pPr>
              <a:t>2021-11-21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1D388C-B7B9-4C89-9A22-182F9CFF3A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1033" name="Grup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3" r:id="rId2"/>
    <p:sldLayoutId id="2147483722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23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6000" dirty="0" smtClean="0">
                <a:solidFill>
                  <a:schemeClr val="tx2"/>
                </a:solidFill>
                <a:latin typeface="Constantia" pitchFamily="18" charset="0"/>
              </a:rPr>
              <a:t>20 listopada </a:t>
            </a:r>
            <a:br>
              <a:rPr lang="pl-PL" sz="6000" dirty="0" smtClean="0">
                <a:solidFill>
                  <a:schemeClr val="tx2"/>
                </a:solidFill>
                <a:latin typeface="Constantia" pitchFamily="18" charset="0"/>
              </a:rPr>
            </a:br>
            <a:r>
              <a:rPr lang="pl-PL" sz="6000" dirty="0" smtClean="0">
                <a:solidFill>
                  <a:schemeClr val="tx2"/>
                </a:solidFill>
                <a:latin typeface="Constantia" pitchFamily="18" charset="0"/>
              </a:rPr>
              <a:t>Międzynarodowy </a:t>
            </a:r>
            <a:br>
              <a:rPr lang="pl-PL" sz="6000" dirty="0" smtClean="0">
                <a:solidFill>
                  <a:schemeClr val="tx2"/>
                </a:solidFill>
                <a:latin typeface="Constantia" pitchFamily="18" charset="0"/>
              </a:rPr>
            </a:br>
            <a:r>
              <a:rPr lang="pl-PL" sz="6000" dirty="0" smtClean="0">
                <a:solidFill>
                  <a:schemeClr val="tx2"/>
                </a:solidFill>
                <a:latin typeface="Constantia" pitchFamily="18" charset="0"/>
              </a:rPr>
              <a:t>Dzień Praw Dziecka</a:t>
            </a:r>
            <a:endParaRPr lang="pl-PL" sz="6000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400" y="4935538"/>
            <a:ext cx="7854950" cy="46037"/>
          </a:xfrm>
        </p:spPr>
        <p:txBody>
          <a:bodyPr>
            <a:normAutofit fontScale="25000" lnSpcReduction="20000"/>
          </a:bodyPr>
          <a:lstStyle/>
          <a:p>
            <a:pPr marR="0" eaLnBrk="1" hangingPunct="1">
              <a:lnSpc>
                <a:spcPct val="80000"/>
              </a:lnSpc>
              <a:defRPr/>
            </a:pPr>
            <a:endParaRPr lang="pl-PL" sz="700" dirty="0" smtClean="0"/>
          </a:p>
        </p:txBody>
      </p:sp>
      <p:pic>
        <p:nvPicPr>
          <p:cNvPr id="5124" name="Picture 2" descr="C:\Users\Agnieszka\Desktop\KoloroweDziec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213100"/>
            <a:ext cx="5041900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b="1" dirty="0" smtClean="0">
                <a:latin typeface="+mn-lt"/>
              </a:rPr>
              <a:t>PRAWO DO PRYWATNOŚCI </a:t>
            </a:r>
            <a:endParaRPr lang="pl-PL" dirty="0">
              <a:latin typeface="+mn-lt"/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3068638"/>
            <a:ext cx="6697662" cy="3384550"/>
          </a:xfrm>
          <a:noFill/>
        </p:spPr>
      </p:pic>
      <p:pic>
        <p:nvPicPr>
          <p:cNvPr id="14340" name="Picture 4" descr="C:\Users\Agnieszka\Desktop\ee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060575"/>
            <a:ext cx="19621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latin typeface="+mn-lt"/>
              </a:rPr>
              <a:t> </a:t>
            </a:r>
            <a:r>
              <a:rPr lang="pl-PL" b="1" dirty="0" smtClean="0">
                <a:latin typeface="+mn-lt"/>
              </a:rPr>
              <a:t>PRAWO DO INFORMACJI </a:t>
            </a:r>
            <a:endParaRPr lang="pl-PL" dirty="0">
              <a:latin typeface="+mn-lt"/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844675"/>
            <a:ext cx="5983287" cy="3748088"/>
          </a:xfrm>
          <a:noFill/>
        </p:spPr>
      </p:pic>
      <p:pic>
        <p:nvPicPr>
          <p:cNvPr id="15364" name="Picture 5" descr="C:\Users\Agnieszka\Desktop\d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565400"/>
            <a:ext cx="19621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b="1" dirty="0" smtClean="0"/>
              <a:t>DOBRO DZIECKA JAKO CEL NAJWYŻSZY </a:t>
            </a:r>
            <a:endParaRPr lang="pl-PL" dirty="0"/>
          </a:p>
        </p:txBody>
      </p:sp>
      <p:pic>
        <p:nvPicPr>
          <p:cNvPr id="16387" name="Picture 3" descr="C:\Users\Agnieszka\Desktop\653-87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1341438"/>
            <a:ext cx="5076825" cy="5076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b="1" dirty="0" smtClean="0">
                <a:latin typeface="+mn-lt"/>
              </a:rPr>
              <a:t>PRAWO DO GODZIWYCH WARUNKÓW SOCJALNYCH </a:t>
            </a:r>
            <a:endParaRPr lang="pl-PL" dirty="0">
              <a:latin typeface="+mn-lt"/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68413"/>
            <a:ext cx="4887913" cy="3832225"/>
          </a:xfrm>
          <a:noFill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141663"/>
            <a:ext cx="3924300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825" y="981075"/>
            <a:ext cx="8435975" cy="8667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b="1" dirty="0" smtClean="0">
                <a:latin typeface="+mn-lt"/>
              </a:rPr>
              <a:t>PRAWO DO EDUKACJI </a:t>
            </a:r>
            <a:endParaRPr lang="pl-PL" dirty="0">
              <a:latin typeface="+mn-lt"/>
            </a:endParaRPr>
          </a:p>
        </p:txBody>
      </p:sp>
      <p:pic>
        <p:nvPicPr>
          <p:cNvPr id="18435" name="Picture 2" descr="C:\Users\Agnieszka\Desktop\o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26125" y="3213100"/>
            <a:ext cx="3317875" cy="3216275"/>
          </a:xfrm>
          <a:noFill/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057400"/>
            <a:ext cx="5135562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b="1" dirty="0" smtClean="0">
                <a:latin typeface="Constantia" pitchFamily="18" charset="0"/>
              </a:rPr>
              <a:t>PRAWO DO ODPOCZYNKU </a:t>
            </a:r>
            <a:endParaRPr lang="pl-PL" dirty="0">
              <a:latin typeface="Constantia" pitchFamily="18" charset="0"/>
            </a:endParaRP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773238"/>
            <a:ext cx="6840538" cy="43322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b="1" dirty="0" smtClean="0">
                <a:latin typeface="+mn-lt"/>
              </a:rPr>
              <a:t>OCHRONA PRZED PRZEMOCĄ </a:t>
            </a:r>
            <a:endParaRPr lang="pl-PL" dirty="0">
              <a:latin typeface="+mn-lt"/>
            </a:endParaRPr>
          </a:p>
        </p:txBody>
      </p:sp>
      <p:pic>
        <p:nvPicPr>
          <p:cNvPr id="20483" name="Picture 3" descr="C:\Users\Agnieszka\Desktop\prz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1700213"/>
            <a:ext cx="3529013" cy="4329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931150" cy="11525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b="1" dirty="0" smtClean="0">
                <a:latin typeface="+mn-lt"/>
              </a:rPr>
              <a:t>OCHRONA PRZED KONFLIKTEM ZBROJNYM 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V="1">
            <a:off x="457200" y="6324600"/>
            <a:ext cx="227013" cy="128588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dirty="0"/>
          </a:p>
        </p:txBody>
      </p:sp>
      <p:pic>
        <p:nvPicPr>
          <p:cNvPr id="21508" name="Picture 2" descr="C:\Users\Agnieszka\Desktop\imagesvv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412875"/>
            <a:ext cx="489585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b="1" dirty="0" smtClean="0">
                <a:latin typeface="Constantia" pitchFamily="18" charset="0"/>
              </a:rPr>
              <a:t>OCHRONA W PROCESIE KARNYM </a:t>
            </a:r>
            <a:endParaRPr lang="pl-PL" dirty="0">
              <a:latin typeface="Constantia" pitchFamily="18" charset="0"/>
            </a:endParaRPr>
          </a:p>
        </p:txBody>
      </p:sp>
      <p:pic>
        <p:nvPicPr>
          <p:cNvPr id="22531" name="Picture 2" descr="C:\Users\Agnieszka\Desktop\ccc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989138"/>
            <a:ext cx="5184775" cy="4675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712968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b="1" dirty="0" smtClean="0">
                <a:latin typeface="+mn-lt"/>
              </a:rPr>
              <a:t>PRAWO DO ZNAJOMOŚCI SWOICH PRAW </a:t>
            </a:r>
            <a:br>
              <a:rPr lang="pl-PL" b="1" dirty="0" smtClean="0">
                <a:latin typeface="+mn-lt"/>
              </a:rPr>
            </a:br>
            <a:r>
              <a:rPr lang="pl-PL" b="1" dirty="0" smtClean="0">
                <a:latin typeface="+mn-lt"/>
              </a:rPr>
              <a:t>I POWOŁYWANIA SIĘ NA INNE </a:t>
            </a:r>
            <a:endParaRPr lang="pl-PL" dirty="0">
              <a:latin typeface="+mn-lt"/>
            </a:endParaRPr>
          </a:p>
        </p:txBody>
      </p:sp>
      <p:pic>
        <p:nvPicPr>
          <p:cNvPr id="23555" name="Picture 2" descr="C:\Users\Agnieszka\Desktop\bbb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2565400"/>
            <a:ext cx="5616575" cy="4078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88" y="765175"/>
            <a:ext cx="7138987" cy="563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   Co to jest prawo ???</a:t>
            </a:r>
            <a:endParaRPr lang="pl-PL" dirty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16688" y="1557338"/>
            <a:ext cx="2241550" cy="3589337"/>
          </a:xfrm>
          <a:noFill/>
        </p:spPr>
      </p:pic>
      <p:sp>
        <p:nvSpPr>
          <p:cNvPr id="6148" name="Prostokąt 4"/>
          <p:cNvSpPr>
            <a:spLocks noChangeArrowheads="1"/>
          </p:cNvSpPr>
          <p:nvPr/>
        </p:nvSpPr>
        <p:spPr bwMode="auto">
          <a:xfrm>
            <a:off x="539750" y="1484784"/>
            <a:ext cx="5976938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>
                <a:solidFill>
                  <a:schemeClr val="tx2"/>
                </a:solidFill>
                <a:latin typeface="Constantia" pitchFamily="18" charset="0"/>
              </a:rPr>
              <a:t>Prawa </a:t>
            </a:r>
            <a:r>
              <a:rPr lang="pl-PL" sz="2800" dirty="0">
                <a:solidFill>
                  <a:schemeClr val="tx2"/>
                </a:solidFill>
                <a:latin typeface="Constantia" pitchFamily="18" charset="0"/>
              </a:rPr>
              <a:t>– to zbiór podstawowych </a:t>
            </a:r>
            <a:r>
              <a:rPr lang="pl-PL" sz="2800" dirty="0" smtClean="0">
                <a:solidFill>
                  <a:schemeClr val="tx2"/>
                </a:solidFill>
                <a:latin typeface="Constantia" pitchFamily="18" charset="0"/>
              </a:rPr>
              <a:t>praw, </a:t>
            </a:r>
            <a:r>
              <a:rPr lang="pl-PL" sz="2800" dirty="0">
                <a:solidFill>
                  <a:schemeClr val="tx2"/>
                </a:solidFill>
                <a:latin typeface="Constantia" pitchFamily="18" charset="0"/>
              </a:rPr>
              <a:t>które przysługują </a:t>
            </a:r>
            <a:r>
              <a:rPr lang="pl-PL" sz="2800" dirty="0" smtClean="0">
                <a:solidFill>
                  <a:schemeClr val="tx2"/>
                </a:solidFill>
                <a:latin typeface="Constantia" pitchFamily="18" charset="0"/>
              </a:rPr>
              <a:t>każdemu człowiekowi </a:t>
            </a:r>
            <a:r>
              <a:rPr lang="pl-PL" sz="2800" dirty="0">
                <a:solidFill>
                  <a:schemeClr val="tx2"/>
                </a:solidFill>
                <a:latin typeface="Constantia" pitchFamily="18" charset="0"/>
              </a:rPr>
              <a:t>bez względu na jego rasę, płeć, kolor skóry, wyznawaną przez niego </a:t>
            </a:r>
            <a:r>
              <a:rPr lang="pl-PL" sz="2800" dirty="0" smtClean="0">
                <a:solidFill>
                  <a:schemeClr val="tx2"/>
                </a:solidFill>
                <a:latin typeface="Constantia" pitchFamily="18" charset="0"/>
              </a:rPr>
              <a:t>religię, </a:t>
            </a:r>
            <a:r>
              <a:rPr lang="pl-PL" sz="2800" dirty="0">
                <a:solidFill>
                  <a:schemeClr val="tx2"/>
                </a:solidFill>
                <a:latin typeface="Constantia" pitchFamily="18" charset="0"/>
              </a:rPr>
              <a:t>pochodzenie, jego poglądy, posiadany przez niego majątek itp.</a:t>
            </a:r>
          </a:p>
          <a:p>
            <a:endParaRPr lang="pl-PL" sz="2800" dirty="0">
              <a:latin typeface="Constantia" pitchFamily="18" charset="0"/>
            </a:endParaRPr>
          </a:p>
          <a:p>
            <a:endParaRPr lang="pl-PL" sz="2800" dirty="0">
              <a:latin typeface="Constantia" pitchFamily="18" charset="0"/>
            </a:endParaRPr>
          </a:p>
          <a:p>
            <a:endParaRPr lang="pl-PL" sz="2800" dirty="0">
              <a:latin typeface="Constantia" pitchFamily="18" charset="0"/>
            </a:endParaRPr>
          </a:p>
          <a:p>
            <a:r>
              <a:rPr lang="pl-PL" sz="2800" dirty="0">
                <a:latin typeface="Constantia" pitchFamily="18" charset="0"/>
              </a:rPr>
              <a:t> </a:t>
            </a:r>
            <a:r>
              <a:rPr lang="pl-PL" sz="1400" dirty="0">
                <a:latin typeface="Constantia" pitchFamily="18" charset="0"/>
              </a:rPr>
              <a:t>Ewelina Urszula </a:t>
            </a:r>
            <a:r>
              <a:rPr lang="pl-PL" sz="1400" dirty="0" err="1">
                <a:latin typeface="Constantia" pitchFamily="18" charset="0"/>
              </a:rPr>
              <a:t>Fiedorczyk</a:t>
            </a:r>
            <a:r>
              <a:rPr lang="pl-PL" sz="1400" dirty="0">
                <a:latin typeface="Constantia" pitchFamily="18" charset="0"/>
              </a:rPr>
              <a:t> i Marta Luiza </a:t>
            </a:r>
            <a:r>
              <a:rPr lang="pl-PL" sz="1400" dirty="0" err="1">
                <a:latin typeface="Constantia" pitchFamily="18" charset="0"/>
              </a:rPr>
              <a:t>Łazarewicz</a:t>
            </a:r>
            <a:endParaRPr lang="pl-PL" sz="1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2636912"/>
            <a:ext cx="7851648" cy="1828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6000" dirty="0" smtClean="0">
                <a:solidFill>
                  <a:schemeClr val="tx2">
                    <a:lumMod val="90000"/>
                  </a:schemeClr>
                </a:solidFill>
              </a:rPr>
              <a:t>Musimy również pamiętać, że dzieci mają nie tylko swoje prawa, ale i obowiązki. </a:t>
            </a:r>
            <a:endParaRPr lang="pl-PL" sz="60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11188" y="1484313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3600" b="1" dirty="0" smtClean="0">
                <a:latin typeface="+mn-lt"/>
              </a:rPr>
              <a:t>Przestrzeganie umów zawartych we własnych grupach, czyli kontraktów grupowych</a:t>
            </a:r>
            <a:r>
              <a:rPr lang="pl-PL" sz="3600" dirty="0" smtClean="0">
                <a:latin typeface="+mn-lt"/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</p:txBody>
      </p:sp>
      <p:pic>
        <p:nvPicPr>
          <p:cNvPr id="25603" name="Picture 4" descr="C:\Users\Agnieszka\Desktop\c2179e2656221f6576eeb97d8c975e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989138"/>
            <a:ext cx="3513137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1196975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4500" b="1" dirty="0" smtClean="0">
                <a:latin typeface="+mn-lt"/>
              </a:rPr>
              <a:t>Słuchać i reagować na polecenia nauczyciela</a:t>
            </a:r>
            <a:r>
              <a:rPr lang="pl-PL" sz="4500" dirty="0" smtClean="0">
                <a:latin typeface="+mn-lt"/>
              </a:rPr>
              <a:t> </a:t>
            </a:r>
            <a:br>
              <a:rPr lang="pl-PL" sz="4500" dirty="0" smtClean="0">
                <a:latin typeface="+mn-lt"/>
              </a:rPr>
            </a:br>
            <a:endParaRPr lang="pl-PL" sz="4500" dirty="0">
              <a:latin typeface="+mn-lt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205038"/>
            <a:ext cx="64468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650" y="198913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4500" b="1" dirty="0" smtClean="0">
                <a:latin typeface="+mn-lt"/>
              </a:rPr>
              <a:t>Zachowywać porządek </a:t>
            </a:r>
            <a:br>
              <a:rPr lang="pl-PL" sz="4500" b="1" dirty="0" smtClean="0">
                <a:latin typeface="+mn-lt"/>
              </a:rPr>
            </a:br>
            <a:r>
              <a:rPr lang="pl-PL" sz="4500" b="1" dirty="0" smtClean="0">
                <a:latin typeface="+mn-lt"/>
              </a:rPr>
              <a:t>i czystość</a:t>
            </a:r>
            <a:r>
              <a:rPr lang="pl-PL" sz="4500" dirty="0" smtClean="0">
                <a:latin typeface="+mn-lt"/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27651" name="Picture 2" descr="C:\Users\Agnieszka\Desktop\672e93a021faa35d1099780cede550f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1772816"/>
            <a:ext cx="6408737" cy="478155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8075612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4500" b="1" dirty="0" smtClean="0">
                <a:latin typeface="+mn-lt"/>
              </a:rPr>
              <a:t>Kulturalnie i z szacunkiem odnosić się do innych</a:t>
            </a:r>
            <a:endParaRPr lang="pl-PL" sz="4500" dirty="0">
              <a:latin typeface="+mn-lt"/>
            </a:endParaRPr>
          </a:p>
        </p:txBody>
      </p:sp>
      <p:pic>
        <p:nvPicPr>
          <p:cNvPr id="28675" name="Picture 2" descr="C:\Users\Agnieszka\Desktop\plakaty-chlopiec-i-dziewczynka-z-kwiatam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1922463"/>
            <a:ext cx="3898900" cy="4935537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4500" b="1" dirty="0" smtClean="0">
                <a:latin typeface="+mn-lt"/>
              </a:rPr>
              <a:t>Dbać o zabawki i sprzęty</a:t>
            </a:r>
            <a:endParaRPr lang="pl-PL" sz="4500" dirty="0">
              <a:latin typeface="+mn-lt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484313"/>
            <a:ext cx="5327650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4500" b="1" smtClean="0">
                <a:latin typeface="+mn-lt"/>
              </a:rPr>
              <a:t>Używać </a:t>
            </a:r>
            <a:r>
              <a:rPr lang="pl-PL" sz="4500" b="1" smtClean="0">
                <a:latin typeface="+mn-lt"/>
              </a:rPr>
              <a:t>zwrotów</a:t>
            </a:r>
            <a:r>
              <a:rPr lang="pl-PL" sz="4500" b="1" smtClean="0">
                <a:latin typeface="+mn-lt"/>
              </a:rPr>
              <a:t> </a:t>
            </a:r>
            <a:r>
              <a:rPr lang="pl-PL" sz="4500" b="1" dirty="0" smtClean="0">
                <a:latin typeface="+mn-lt"/>
              </a:rPr>
              <a:t>grzecznościowych</a:t>
            </a:r>
            <a:r>
              <a:rPr lang="pl-PL" sz="4500" dirty="0" smtClean="0">
                <a:latin typeface="+mn-lt"/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133600"/>
            <a:ext cx="8196262" cy="4389438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pl-PL" sz="5400" smtClean="0">
                <a:solidFill>
                  <a:schemeClr val="tx2"/>
                </a:solidFill>
              </a:rPr>
              <a:t>Dziękuję za uwagę </a:t>
            </a:r>
            <a:r>
              <a:rPr lang="pl-PL" sz="5400" smtClean="0">
                <a:solidFill>
                  <a:schemeClr val="tx2"/>
                </a:solidFill>
                <a:sym typeface="Wingdings" pitchFamily="2" charset="2"/>
              </a:rPr>
              <a:t></a:t>
            </a:r>
          </a:p>
          <a:p>
            <a:pPr eaLnBrk="1" hangingPunct="1"/>
            <a:endParaRPr lang="pl-PL" smtClean="0">
              <a:sym typeface="Wingdings" pitchFamily="2" charset="2"/>
            </a:endParaRPr>
          </a:p>
          <a:p>
            <a:pPr eaLnBrk="1" hangingPunct="1"/>
            <a:endParaRPr lang="pl-PL" smtClean="0">
              <a:sym typeface="Wingdings" pitchFamily="2" charset="2"/>
            </a:endParaRPr>
          </a:p>
          <a:p>
            <a:pPr eaLnBrk="1" hangingPunct="1"/>
            <a:endParaRPr lang="pl-PL" smtClean="0">
              <a:sym typeface="Wingdings" pitchFamily="2" charset="2"/>
            </a:endParaRPr>
          </a:p>
          <a:p>
            <a:pPr eaLnBrk="1" hangingPunct="1"/>
            <a:endParaRPr lang="pl-PL" smtClean="0">
              <a:sym typeface="Wingdings" pitchFamily="2" charset="2"/>
            </a:endParaRPr>
          </a:p>
          <a:p>
            <a:pPr eaLnBrk="1" hangingPunct="1"/>
            <a:endParaRPr lang="pl-PL" smtClean="0">
              <a:sym typeface="Wingdings" pitchFamily="2" charset="2"/>
            </a:endParaRPr>
          </a:p>
          <a:p>
            <a:pPr eaLnBrk="1" hangingPunct="1"/>
            <a:endParaRPr lang="pl-PL" smtClean="0">
              <a:sym typeface="Wingdings" pitchFamily="2" charset="2"/>
            </a:endParaRPr>
          </a:p>
          <a:p>
            <a:pPr eaLnBrk="1" hangingPunct="1"/>
            <a:endParaRPr lang="pl-PL" smtClean="0">
              <a:sym typeface="Wingdings" pitchFamily="2" charset="2"/>
            </a:endParaRPr>
          </a:p>
          <a:p>
            <a:pPr eaLnBrk="1" hangingPunct="1"/>
            <a:r>
              <a:rPr lang="pl-PL" sz="1400" smtClean="0">
                <a:sym typeface="Wingdings" pitchFamily="2" charset="2"/>
              </a:rPr>
              <a:t>Opracowała  - A. Ślusarczyk – pedagog szkolny</a:t>
            </a:r>
            <a:endParaRPr lang="pl-PL" sz="14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rostokąt 1"/>
          <p:cNvSpPr>
            <a:spLocks noChangeArrowheads="1"/>
          </p:cNvSpPr>
          <p:nvPr/>
        </p:nvSpPr>
        <p:spPr bwMode="auto">
          <a:xfrm>
            <a:off x="468313" y="765175"/>
            <a:ext cx="80645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Constantia" pitchFamily="18" charset="0"/>
              </a:rPr>
              <a:t>Prawa dziecka w Polsce… </a:t>
            </a:r>
          </a:p>
          <a:p>
            <a:endParaRPr lang="pl-PL" dirty="0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pl-PL" sz="2800" dirty="0">
                <a:solidFill>
                  <a:schemeClr val="tx2"/>
                </a:solidFill>
                <a:latin typeface="Constantia" pitchFamily="18" charset="0"/>
              </a:rPr>
              <a:t>W Polsce najważniejszymi aktami prawnymi, gwarantującymi prawa dziecka są:</a:t>
            </a:r>
          </a:p>
          <a:p>
            <a:endParaRPr lang="pl-PL" sz="2800" dirty="0">
              <a:solidFill>
                <a:schemeClr val="tx2"/>
              </a:solidFill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pl-PL" sz="2800" dirty="0">
                <a:solidFill>
                  <a:schemeClr val="tx2"/>
                </a:solidFill>
                <a:latin typeface="Constantia" pitchFamily="18" charset="0"/>
              </a:rPr>
              <a:t> </a:t>
            </a:r>
            <a:r>
              <a:rPr lang="pl-PL" sz="2800" dirty="0" smtClean="0">
                <a:solidFill>
                  <a:schemeClr val="tx2"/>
                </a:solidFill>
                <a:latin typeface="Constantia" pitchFamily="18" charset="0"/>
              </a:rPr>
              <a:t>Konwencja o Prawach Dziecka</a:t>
            </a:r>
            <a:endParaRPr lang="pl-PL" sz="2800" dirty="0">
              <a:solidFill>
                <a:schemeClr val="tx2"/>
              </a:solidFill>
              <a:latin typeface="Constantia" pitchFamily="18" charset="0"/>
            </a:endParaRPr>
          </a:p>
          <a:p>
            <a:endParaRPr lang="pl-PL" sz="2800" dirty="0">
              <a:solidFill>
                <a:schemeClr val="tx2"/>
              </a:solidFill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pl-PL" sz="2800" dirty="0" smtClean="0">
                <a:solidFill>
                  <a:schemeClr val="tx2"/>
                </a:solidFill>
                <a:latin typeface="Constantia" pitchFamily="18" charset="0"/>
              </a:rPr>
              <a:t>Konstytucja </a:t>
            </a:r>
            <a:r>
              <a:rPr lang="pl-PL" sz="2800" dirty="0" smtClean="0">
                <a:solidFill>
                  <a:schemeClr val="tx2"/>
                </a:solidFill>
                <a:latin typeface="Constantia" pitchFamily="18" charset="0"/>
              </a:rPr>
              <a:t>RP </a:t>
            </a:r>
            <a:endParaRPr lang="pl-PL" sz="2800" dirty="0">
              <a:solidFill>
                <a:schemeClr val="tx2"/>
              </a:solidFill>
              <a:latin typeface="Constantia" pitchFamily="18" charset="0"/>
            </a:endParaRPr>
          </a:p>
          <a:p>
            <a:endParaRPr lang="pl-PL" sz="2800" dirty="0">
              <a:solidFill>
                <a:schemeClr val="tx2"/>
              </a:solidFill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pl-PL" sz="2800" dirty="0">
                <a:solidFill>
                  <a:schemeClr val="tx2"/>
                </a:solidFill>
                <a:latin typeface="Constantia" pitchFamily="18" charset="0"/>
              </a:rPr>
              <a:t> Ustawa o Rzeczniku Praw Dziecka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715250" cy="565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dirty="0" smtClean="0">
                <a:latin typeface="+mn-lt"/>
              </a:rPr>
              <a:t>Krótka historia praw dziecka…</a:t>
            </a:r>
            <a:endParaRPr lang="pl-PL" sz="3600" dirty="0">
              <a:latin typeface="+mn-lt"/>
            </a:endParaRPr>
          </a:p>
        </p:txBody>
      </p:sp>
      <p:pic>
        <p:nvPicPr>
          <p:cNvPr id="8195" name="Picture 2" descr="C:\Users\Agnieszka\Desktop\www.talentowisko.p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765175"/>
            <a:ext cx="7777162" cy="5629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4921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dirty="0" smtClean="0"/>
              <a:t>KONWENCJA PRAW DZIECKA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850" y="980728"/>
            <a:ext cx="8352606" cy="5397847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dirty="0" smtClean="0">
              <a:solidFill>
                <a:schemeClr val="tx2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pl-PL" b="1" dirty="0" smtClean="0">
                <a:solidFill>
                  <a:schemeClr val="tx2"/>
                </a:solidFill>
              </a:rPr>
              <a:t>KOMU PRZYSŁUGUJĄ PRAWA DZIECKA 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sz="1300" b="1" dirty="0" smtClean="0">
              <a:solidFill>
                <a:schemeClr val="tx2"/>
              </a:solidFill>
            </a:endParaRPr>
          </a:p>
          <a:p>
            <a:pPr marL="274320" indent="-274320"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b="1" dirty="0" smtClean="0">
                <a:solidFill>
                  <a:schemeClr val="tx2"/>
                </a:solidFill>
              </a:rPr>
              <a:t>Wszystkie prawa zawarte w tej Konwencji przysługują Ci dopóki jesteś dzieckiem, czyli do ukończenia 18 roku życia. </a:t>
            </a:r>
          </a:p>
          <a:p>
            <a:pPr marL="274320" indent="-274320"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b="1" dirty="0" smtClean="0">
                <a:solidFill>
                  <a:schemeClr val="tx2"/>
                </a:solidFill>
              </a:rPr>
              <a:t>Prawa, o których jest mowa w tej Konwencji, mają wszystkie dzieci, bez wyjątku, 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a więc również Ty; bez względu na to, kim jesteś, gdzie mieszkasz, czym zajmują się Twoi rodzice, jakim mówisz językiem, jaką wyznajesz religię, jakiej jesteś płci, czy jesteś w pełni sprawny, czy też nie, czy jesteś bogaty, czy biedny. Wszystkie dzieci są równe wobec prawa i nikogo nie można dyskryminować.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b="1" dirty="0" smtClean="0">
              <a:solidFill>
                <a:schemeClr val="tx2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b="1" dirty="0" smtClean="0">
                <a:solidFill>
                  <a:schemeClr val="tx2"/>
                </a:solidFill>
              </a:rPr>
              <a:t>KTO ODPOWIADA ZA OCHRONĘ TWOICH PRAW 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sz="1300" b="1" dirty="0" smtClean="0">
              <a:solidFill>
                <a:schemeClr val="tx2"/>
              </a:solidFill>
            </a:endParaRPr>
          </a:p>
          <a:p>
            <a:pPr marL="274320" indent="-274320"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b="1" dirty="0" smtClean="0">
                <a:solidFill>
                  <a:schemeClr val="tx2"/>
                </a:solidFill>
              </a:rPr>
              <a:t>Wszystkie instytucje i urzędy zajmujące się sprawami dzieci powinny 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w swoich działaniach kierować się Twoim dobrem i dobrem innych dzieci. </a:t>
            </a:r>
          </a:p>
          <a:p>
            <a:pPr marL="274320" indent="-274320"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b="1" dirty="0" smtClean="0">
                <a:solidFill>
                  <a:schemeClr val="tx2"/>
                </a:solidFill>
              </a:rPr>
              <a:t>Państwo ma obowiązek przestrzegania Twoich praw.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b="1" dirty="0" smtClean="0">
              <a:solidFill>
                <a:schemeClr val="tx2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b="1" dirty="0" smtClean="0">
              <a:solidFill>
                <a:schemeClr val="tx2"/>
              </a:solidFill>
            </a:endParaRPr>
          </a:p>
        </p:txBody>
      </p:sp>
      <p:pic>
        <p:nvPicPr>
          <p:cNvPr id="9220" name="Picture 3" descr="C:\Users\Agnieszk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549275"/>
            <a:ext cx="207168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7810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latin typeface="Constantia" pitchFamily="18" charset="0"/>
              </a:rPr>
              <a:t>PRAWA DZIECI</a:t>
            </a:r>
            <a:endParaRPr lang="pl-PL" b="1" dirty="0">
              <a:latin typeface="Constantia" pitchFamily="18" charset="0"/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341438"/>
            <a:ext cx="5905500" cy="5516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b="1" dirty="0" smtClean="0">
                <a:latin typeface="Constantia" pitchFamily="18" charset="0"/>
              </a:rPr>
              <a:t>PRAWO DO ŻYCIA </a:t>
            </a:r>
            <a:br>
              <a:rPr lang="pl-PL" b="1" dirty="0" smtClean="0">
                <a:latin typeface="Constantia" pitchFamily="18" charset="0"/>
              </a:rPr>
            </a:br>
            <a:r>
              <a:rPr lang="pl-PL" b="1" dirty="0" smtClean="0">
                <a:latin typeface="Constantia" pitchFamily="18" charset="0"/>
              </a:rPr>
              <a:t>I TOŻSAMOŚCI </a:t>
            </a:r>
            <a:endParaRPr lang="pl-PL" dirty="0">
              <a:latin typeface="Constantia" pitchFamily="18" charset="0"/>
            </a:endParaRPr>
          </a:p>
        </p:txBody>
      </p:sp>
      <p:pic>
        <p:nvPicPr>
          <p:cNvPr id="11267" name="Picture 2" descr="C:\Users\Agnieszka\Desktop\indek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213" y="1933575"/>
            <a:ext cx="3529012" cy="4105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b="1" dirty="0" smtClean="0">
                <a:latin typeface="+mn-lt"/>
              </a:rPr>
              <a:t>PRAWO DO WYCHOWANIA </a:t>
            </a:r>
            <a:br>
              <a:rPr lang="pl-PL" b="1" dirty="0" smtClean="0">
                <a:latin typeface="+mn-lt"/>
              </a:rPr>
            </a:br>
            <a:r>
              <a:rPr lang="pl-PL" b="1" dirty="0" smtClean="0">
                <a:latin typeface="+mn-lt"/>
              </a:rPr>
              <a:t>W RODZINIE </a:t>
            </a:r>
            <a:endParaRPr lang="pl-PL" dirty="0">
              <a:latin typeface="+mn-lt"/>
            </a:endParaRP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2348880"/>
            <a:ext cx="3857625" cy="2809875"/>
          </a:xfrm>
          <a:noFill/>
        </p:spPr>
      </p:pic>
      <p:pic>
        <p:nvPicPr>
          <p:cNvPr id="12292" name="Picture 4" descr="C:\Users\Agnieszka\Desktop\40865978-rodzina-szczęśliwy-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450" y="2565400"/>
            <a:ext cx="44434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650" y="8366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latin typeface="Constantia" pitchFamily="18" charset="0"/>
              </a:rPr>
              <a:t> </a:t>
            </a:r>
            <a:r>
              <a:rPr lang="pl-PL" b="1" dirty="0" smtClean="0">
                <a:latin typeface="Constantia" pitchFamily="18" charset="0"/>
              </a:rPr>
              <a:t>PRAWO DO WYRAŻANIA WŁASNYCH POGLĄDÓW </a:t>
            </a:r>
            <a:endParaRPr lang="pl-PL" dirty="0">
              <a:latin typeface="Constantia" pitchFamily="18" charset="0"/>
            </a:endParaRPr>
          </a:p>
        </p:txBody>
      </p:sp>
      <p:pic>
        <p:nvPicPr>
          <p:cNvPr id="13315" name="Picture 4" descr="C:\Users\Agnieszka\Desktop\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2209800"/>
            <a:ext cx="5473700" cy="3840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zepły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rzepły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</TotalTime>
  <Words>197</Words>
  <Application>Microsoft Office PowerPoint</Application>
  <PresentationFormat>Pokaz na ekranie (4:3)</PresentationFormat>
  <Paragraphs>58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Przepływ</vt:lpstr>
      <vt:lpstr>20 listopada  Międzynarodowy  Dzień Praw Dziecka</vt:lpstr>
      <vt:lpstr>   Co to jest prawo ???</vt:lpstr>
      <vt:lpstr>Slajd 3</vt:lpstr>
      <vt:lpstr>Krótka historia praw dziecka…</vt:lpstr>
      <vt:lpstr>KONWENCJA PRAW DZIECKA</vt:lpstr>
      <vt:lpstr>PRAWA DZIECI</vt:lpstr>
      <vt:lpstr>  PRAWO DO ŻYCIA  I TOŻSAMOŚCI </vt:lpstr>
      <vt:lpstr>  PRAWO DO WYCHOWANIA  W RODZINIE </vt:lpstr>
      <vt:lpstr>  PRAWO DO WYRAŻANIA WŁASNYCH POGLĄDÓW </vt:lpstr>
      <vt:lpstr>  PRAWO DO PRYWATNOŚCI </vt:lpstr>
      <vt:lpstr>  PRAWO DO INFORMACJI </vt:lpstr>
      <vt:lpstr>  DOBRO DZIECKA JAKO CEL NAJWYŻSZY </vt:lpstr>
      <vt:lpstr>  PRAWO DO GODZIWYCH WARUNKÓW SOCJALNYCH </vt:lpstr>
      <vt:lpstr>  PRAWO DO EDUKACJI </vt:lpstr>
      <vt:lpstr>  PRAWO DO ODPOCZYNKU </vt:lpstr>
      <vt:lpstr>  OCHRONA PRZED PRZEMOCĄ </vt:lpstr>
      <vt:lpstr>  OCHRONA PRZED KONFLIKTEM ZBROJNYM </vt:lpstr>
      <vt:lpstr>  OCHRONA W PROCESIE KARNYM </vt:lpstr>
      <vt:lpstr>  PRAWO DO ZNAJOMOŚCI SWOICH PRAW  I POWOŁYWANIA SIĘ NA INNE </vt:lpstr>
      <vt:lpstr>Musimy również pamiętać, że dzieci mają nie tylko swoje prawa, ale i obowiązki. </vt:lpstr>
      <vt:lpstr>Przestrzeganie umów zawartych we własnych grupach, czyli kontraktów grupowych  </vt:lpstr>
      <vt:lpstr>Słuchać i reagować na polecenia nauczyciela  </vt:lpstr>
      <vt:lpstr>Zachowywać porządek  i czystość   </vt:lpstr>
      <vt:lpstr>Kulturalnie i z szacunkiem odnosić się do innych</vt:lpstr>
      <vt:lpstr>Dbać o zabawki i sprzęty</vt:lpstr>
      <vt:lpstr>Używać zwrotów grzecznościowych  </vt:lpstr>
      <vt:lpstr>Slajd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listopada  Międzynarodowy  Dzień Praw Dziecka</dc:title>
  <dc:creator>Agnieszka</dc:creator>
  <cp:lastModifiedBy>Agnieszka</cp:lastModifiedBy>
  <cp:revision>22</cp:revision>
  <dcterms:created xsi:type="dcterms:W3CDTF">2021-11-21T09:29:40Z</dcterms:created>
  <dcterms:modified xsi:type="dcterms:W3CDTF">2021-11-21T13:55:47Z</dcterms:modified>
</cp:coreProperties>
</file>